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90" r:id="rId7"/>
    <p:sldId id="291" r:id="rId8"/>
    <p:sldId id="292" r:id="rId9"/>
    <p:sldId id="293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Causes of ML System failure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629400" y="4876800"/>
            <a:ext cx="5273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“Designing Machine Learning Systems” </a:t>
            </a:r>
          </a:p>
          <a:p>
            <a:r>
              <a:rPr lang="en-US" dirty="0" smtClean="0"/>
              <a:t>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system failure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failure happens when one or more expectations of the system is </a:t>
            </a:r>
            <a:r>
              <a:rPr lang="en-US" dirty="0" smtClean="0"/>
              <a:t>violated</a:t>
            </a:r>
          </a:p>
          <a:p>
            <a:endParaRPr lang="en-US" dirty="0"/>
          </a:p>
          <a:p>
            <a:r>
              <a:rPr lang="en-US" dirty="0"/>
              <a:t>In traditional software, mostly care about a system’s operational expectations: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whether the system executes its logic within the expected operational metrics,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e.g</a:t>
            </a:r>
            <a:r>
              <a:rPr lang="en-US" dirty="0"/>
              <a:t>., latency and throughput</a:t>
            </a:r>
          </a:p>
          <a:p>
            <a:endParaRPr lang="en-US" dirty="0"/>
          </a:p>
          <a:p>
            <a:r>
              <a:rPr lang="en-US" dirty="0"/>
              <a:t>For an ML system, care about both its operational metrics and its ML performance metrics</a:t>
            </a:r>
          </a:p>
          <a:p>
            <a:r>
              <a:rPr lang="en-US" dirty="0" smtClean="0"/>
              <a:t>For </a:t>
            </a:r>
            <a:r>
              <a:rPr lang="en-US" dirty="0"/>
              <a:t>example, consider an English-French machine translation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Operational expectation might be that, given an English sentence, the system returns a French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translation </a:t>
            </a:r>
            <a:r>
              <a:rPr lang="en-US" dirty="0"/>
              <a:t>within a one-second latency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performance expectation is that the returned translation is an accurate translation of the </a:t>
            </a:r>
            <a:r>
              <a:rPr lang="en-US" dirty="0" smtClean="0"/>
              <a:t>original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English </a:t>
            </a:r>
            <a:r>
              <a:rPr lang="en-US" dirty="0"/>
              <a:t>sentence 99% of the 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system </a:t>
            </a:r>
            <a:r>
              <a:rPr lang="en-IN" dirty="0" smtClean="0"/>
              <a:t>failure types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Operational expectation violations are easier to detect,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usually accompanied by an operational breakage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such </a:t>
            </a:r>
            <a:r>
              <a:rPr lang="en-US" dirty="0"/>
              <a:t>as a timeout, a 404 error on a webpage, an </a:t>
            </a:r>
            <a:r>
              <a:rPr lang="en-US" dirty="0" smtClean="0"/>
              <a:t>out-of-memory </a:t>
            </a:r>
            <a:r>
              <a:rPr lang="en-US" dirty="0"/>
              <a:t>error, or a segmentation fault</a:t>
            </a:r>
          </a:p>
          <a:p>
            <a:endParaRPr lang="en-US" dirty="0"/>
          </a:p>
          <a:p>
            <a:r>
              <a:rPr lang="en-US" dirty="0"/>
              <a:t>However, ML performance expectation violations are harder to detect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doing so requires measuring and monitoring the performance of ML models in production</a:t>
            </a:r>
          </a:p>
          <a:p>
            <a:endParaRPr lang="en-US" dirty="0"/>
          </a:p>
          <a:p>
            <a:r>
              <a:rPr lang="en-US" dirty="0"/>
              <a:t>In the English-French machine translation system, detecting whether the returned translations are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correct </a:t>
            </a:r>
            <a:r>
              <a:rPr lang="en-US" dirty="0"/>
              <a:t>99% of the time is difficult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don’t know what the correct translations are supposed to be</a:t>
            </a:r>
          </a:p>
          <a:p>
            <a:endParaRPr lang="en-US" dirty="0"/>
          </a:p>
          <a:p>
            <a:r>
              <a:rPr lang="en-US" dirty="0"/>
              <a:t>To effectively detect and fix ML system failures in production,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it’s useful to understand why a model, after proving to work well during development, would fail in </a:t>
            </a:r>
            <a:r>
              <a:rPr lang="en-US" dirty="0" smtClean="0"/>
              <a:t>production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Two types of failures: software system failures and ML-specific failures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Software System Failures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Dependency failure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software package or a codebase that system depends on breaks, which leads system to break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when the dependency is maintained by a third party</a:t>
            </a:r>
          </a:p>
          <a:p>
            <a:endParaRPr lang="en-US" dirty="0"/>
          </a:p>
          <a:p>
            <a:r>
              <a:rPr lang="en-US" dirty="0"/>
              <a:t>Deployment failure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failures </a:t>
            </a:r>
            <a:r>
              <a:rPr lang="en-US" dirty="0"/>
              <a:t>caused by deployment errors,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when accidentally deploy the binaries of an older version of model instead of the current version,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when systems don’t have the right permissions to read or write certain files</a:t>
            </a:r>
          </a:p>
          <a:p>
            <a:endParaRPr lang="en-US" dirty="0"/>
          </a:p>
          <a:p>
            <a:r>
              <a:rPr lang="en-US" dirty="0"/>
              <a:t>Hardware failures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the hardware that is used to deploy model, such as CPUs or GPUs, doesn’t behave the way it should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the CPUs used might overheat and break down</a:t>
            </a:r>
          </a:p>
          <a:p>
            <a:endParaRPr lang="en-US" dirty="0"/>
          </a:p>
          <a:p>
            <a:r>
              <a:rPr lang="en-US" dirty="0"/>
              <a:t>Downtime or crashing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 component of system runs from a server somewhere, such as AWS or a hosted service, and that server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down</a:t>
            </a:r>
            <a:r>
              <a:rPr lang="en-US" dirty="0"/>
              <a:t>, system will also be down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failures that would have happened to non-ML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Software System </a:t>
            </a:r>
            <a:r>
              <a:rPr lang="en-IN" dirty="0" smtClean="0"/>
              <a:t>Failures(2)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Addressing software system failures requires not ML skills, but traditional software engineering skills!</a:t>
            </a:r>
          </a:p>
          <a:p>
            <a:endParaRPr lang="en-US" dirty="0"/>
          </a:p>
          <a:p>
            <a:r>
              <a:rPr lang="en-US" dirty="0"/>
              <a:t>Because of the importance of traditional software engineering skills in deploying ML systems,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engineering is mostly engineering, not </a:t>
            </a:r>
            <a:r>
              <a:rPr lang="en-US" dirty="0" smtClean="0"/>
              <a:t>ML!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reasons for the prevalence of software system failures: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ML adoption in the industry is still nascent,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tooling around ML production is limited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and best practices are not yet well developed or standardized</a:t>
            </a:r>
          </a:p>
          <a:p>
            <a:endParaRPr lang="en-US" dirty="0"/>
          </a:p>
          <a:p>
            <a:r>
              <a:rPr lang="en-US" dirty="0"/>
              <a:t>However, as </a:t>
            </a:r>
            <a:r>
              <a:rPr lang="en-US" dirty="0" smtClean="0"/>
              <a:t>tooling's </a:t>
            </a:r>
            <a:r>
              <a:rPr lang="en-US" dirty="0"/>
              <a:t>and best practices for ML production mature,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there are reasons to believe that the proportion of software system failures will decrease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and the proportion of ML-specific failures will increase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ML-Specific Failures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Examples include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collection and processing problems,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poor </a:t>
            </a:r>
            <a:r>
              <a:rPr lang="en-US" dirty="0" smtClean="0"/>
              <a:t>hyper parameters,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changes in the training pipeline not correctly replicated in the inference pipeline and vice versa,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distribution shifts that cause a model’s performance to deteriorate over time,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edge cases,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degenerate feedback loops</a:t>
            </a:r>
          </a:p>
          <a:p>
            <a:endParaRPr lang="en-US" dirty="0"/>
          </a:p>
          <a:p>
            <a:r>
              <a:rPr lang="en-US" dirty="0"/>
              <a:t>Even though they account for a small portion of failures, they can be more dangerous than </a:t>
            </a:r>
            <a:r>
              <a:rPr lang="en-US" dirty="0" smtClean="0"/>
              <a:t>non-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ML </a:t>
            </a:r>
            <a:r>
              <a:rPr lang="en-US" dirty="0"/>
              <a:t>failures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they’re hard to detect and fix, and they can prevent ML systems from being used altogether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failures specific to ML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114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data differing from training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ML model learns from the training data, means that the model learns the underlying distribution of the </a:t>
            </a:r>
          </a:p>
          <a:p>
            <a:pPr marL="0" indent="0">
              <a:buNone/>
            </a:pPr>
            <a:r>
              <a:rPr lang="en-US" dirty="0" smtClean="0"/>
              <a:t>training </a:t>
            </a:r>
            <a:r>
              <a:rPr lang="en-US" dirty="0"/>
              <a:t>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the goal of leveraging this learned distribution to generate accurate predictions for unseen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when </a:t>
            </a:r>
            <a:r>
              <a:rPr lang="en-US" dirty="0"/>
              <a:t>the model is able to generate accurate predictions for unseen data - model “generalizes to unseen data” </a:t>
            </a:r>
          </a:p>
          <a:p>
            <a:endParaRPr lang="en-US" dirty="0"/>
          </a:p>
          <a:p>
            <a:r>
              <a:rPr lang="en-US" dirty="0"/>
              <a:t>The assumption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unseen data comes from a stationary distribution that is the same as the training data distribution</a:t>
            </a:r>
          </a:p>
          <a:p>
            <a:endParaRPr lang="en-US" dirty="0"/>
          </a:p>
          <a:p>
            <a:r>
              <a:rPr lang="en-US" dirty="0"/>
              <a:t>This assumption is </a:t>
            </a:r>
            <a:r>
              <a:rPr lang="en-US" dirty="0">
                <a:solidFill>
                  <a:srgbClr val="FF0000"/>
                </a:solidFill>
              </a:rPr>
              <a:t>incorrect</a:t>
            </a:r>
            <a:r>
              <a:rPr lang="en-US" dirty="0"/>
              <a:t> in most cases for two </a:t>
            </a:r>
            <a:r>
              <a:rPr lang="en-US" dirty="0" smtClean="0"/>
              <a:t>reasons!</a:t>
            </a:r>
            <a:endParaRPr lang="en-US" dirty="0"/>
          </a:p>
          <a:p>
            <a:r>
              <a:rPr lang="en-US" dirty="0"/>
              <a:t>First, the </a:t>
            </a:r>
            <a:r>
              <a:rPr lang="en-US" dirty="0">
                <a:solidFill>
                  <a:srgbClr val="FF0000"/>
                </a:solidFill>
              </a:rPr>
              <a:t>underlying distribution of the real-world data is unlikely to be the same as the underlying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distribution </a:t>
            </a:r>
            <a:r>
              <a:rPr lang="en-US" dirty="0">
                <a:solidFill>
                  <a:srgbClr val="FF0000"/>
                </a:solidFill>
              </a:rPr>
              <a:t>of the training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Real-world data is multifaceted and, in many cases, virtually infinite,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whereas training data is finite and constrained by the time, compute, and human resources available during the dataset creation and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divergence leads to a common failure mode known as the train-serving skew: a model that does great in development but performs poorly when deployed</a:t>
            </a:r>
          </a:p>
          <a:p>
            <a:r>
              <a:rPr lang="en-US" dirty="0" smtClean="0"/>
              <a:t>Second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the real world isn’t stationary. Things change. Data distributions shift.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Edge cases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Edge cases are the data samples so extreme that they cause the model to make catastrophic mistakes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dirty="0"/>
              <a:t>ML model that performs well on most cases but fails on a small number of cases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not be usable if these failures cause catastrophic consequences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major self-driving car companies are focusing on making their systems work on edge cases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Also true for any safety-critical application such as medical diagnosis, traffic control, e-discovery, </a:t>
            </a:r>
            <a:r>
              <a:rPr lang="en-US" dirty="0" smtClean="0"/>
              <a:t>etc.</a:t>
            </a:r>
            <a:endParaRPr lang="en-US" dirty="0"/>
          </a:p>
          <a:p>
            <a:r>
              <a:rPr lang="en-US" dirty="0"/>
              <a:t>Can also be true for non-safety-critical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Imagine a customer service chatbot that gives reasonable responses to most of the requests,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sometimes, it spits out outrageously racist or sexist content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be a brand risk for any company that wants to use it, thus rendering it unusable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506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Degenerate feedback loops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Feedback loop as the time it takes from when a prediction is shown until the time feedback on the prediction is provided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feedback can be used to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extract natural labels to evaluate the  model’s performance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train the next iteration of the model</a:t>
            </a:r>
          </a:p>
          <a:p>
            <a:endParaRPr lang="en-US" dirty="0"/>
          </a:p>
          <a:p>
            <a:r>
              <a:rPr lang="en-US" dirty="0"/>
              <a:t>A degenerate feedback loop can happen when the predictions themselves influence the feedback,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which, in turn, influences the next iteration of the model</a:t>
            </a:r>
          </a:p>
          <a:p>
            <a:r>
              <a:rPr lang="en-US" dirty="0"/>
              <a:t>A degenerate feedback loop is created when a system’s outputs are used to generate the system’s future inputs,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which, in turn, influence the system’s future outputs</a:t>
            </a:r>
          </a:p>
          <a:p>
            <a:endParaRPr lang="en-US" dirty="0"/>
          </a:p>
          <a:p>
            <a:r>
              <a:rPr lang="en-US" dirty="0"/>
              <a:t>Degenerate feedback loops are especially common in tasks with natural labels from users,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recommender systems and ads click-through-rate prediction</a:t>
            </a:r>
          </a:p>
          <a:p>
            <a:endParaRPr lang="en-US" dirty="0"/>
          </a:p>
          <a:p>
            <a:r>
              <a:rPr lang="en-US" dirty="0"/>
              <a:t>Imagine building a system to recommend to users songs that they might like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songs that are ranked high by the system are shown first to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they are shown first, users click on them more,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makes the system more confident that these recommendations are good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49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3197</TotalTime>
  <Words>1122</Words>
  <Application>Microsoft Office PowerPoint</Application>
  <PresentationFormat>Widescreen</PresentationFormat>
  <Paragraphs>126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Causes of ML System failure</vt:lpstr>
      <vt:lpstr>ML system failure</vt:lpstr>
      <vt:lpstr>ML system failure types</vt:lpstr>
      <vt:lpstr>Software System Failures</vt:lpstr>
      <vt:lpstr>Software System Failures(2)</vt:lpstr>
      <vt:lpstr>ML-Specific Failures</vt:lpstr>
      <vt:lpstr>Production data differing from training data</vt:lpstr>
      <vt:lpstr>Edge cases</vt:lpstr>
      <vt:lpstr>Degenerate feedback loops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2023-07-14T06:20:38Z</dcterms:modified>
</cp:coreProperties>
</file>

<file path=docProps/thumbnail.jpeg>
</file>